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6"/>
  </p:notesMasterIdLst>
  <p:sldIdLst>
    <p:sldId id="424" r:id="rId2"/>
    <p:sldId id="425" r:id="rId3"/>
    <p:sldId id="426" r:id="rId4"/>
    <p:sldId id="427" r:id="rId5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F7"/>
    <a:srgbClr val="F11C84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704"/>
  </p:normalViewPr>
  <p:slideViewPr>
    <p:cSldViewPr snapToGrid="0" snapToObjects="1">
      <p:cViewPr varScale="1">
        <p:scale>
          <a:sx n="111" d="100"/>
          <a:sy n="111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05/26/2023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96791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3776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45641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0766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22584B28-0984-4D96-8F89-1ECC5D1F796D}"/>
              </a:ext>
            </a:extLst>
          </p:cNvPr>
          <p:cNvGrpSpPr/>
          <p:nvPr userDrawn="1"/>
        </p:nvGrpSpPr>
        <p:grpSpPr>
          <a:xfrm>
            <a:off x="0" y="667512"/>
            <a:ext cx="12192000" cy="0"/>
            <a:chOff x="0" y="667512"/>
            <a:chExt cx="12192000" cy="0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3C56F9F6-B597-4CDC-972D-CDAA098E3663}"/>
                </a:ext>
              </a:extLst>
            </p:cNvPr>
            <p:cNvCxnSpPr/>
            <p:nvPr userDrawn="1"/>
          </p:nvCxnSpPr>
          <p:spPr>
            <a:xfrm>
              <a:off x="0" y="667512"/>
              <a:ext cx="12192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8A74D60D-DC49-4A83-BBD7-D8BCCD6A8DBC}"/>
                </a:ext>
              </a:extLst>
            </p:cNvPr>
            <p:cNvCxnSpPr/>
            <p:nvPr userDrawn="1"/>
          </p:nvCxnSpPr>
          <p:spPr>
            <a:xfrm>
              <a:off x="338328" y="667512"/>
              <a:ext cx="530352" cy="0"/>
            </a:xfrm>
            <a:prstGeom prst="line">
              <a:avLst/>
            </a:prstGeom>
            <a:ln w="38100" cap="rnd">
              <a:solidFill>
                <a:srgbClr val="027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슬라이드 번호 개체 틀 3">
            <a:extLst>
              <a:ext uri="{FF2B5EF4-FFF2-40B4-BE49-F238E27FC236}">
                <a16:creationId xmlns:a16="http://schemas.microsoft.com/office/drawing/2014/main" id="{CDBB653B-A589-4117-BB1F-00D1AB13DD5E}"/>
              </a:ext>
            </a:extLst>
          </p:cNvPr>
          <p:cNvSpPr txBox="1">
            <a:spLocks/>
          </p:cNvSpPr>
          <p:nvPr userDrawn="1"/>
        </p:nvSpPr>
        <p:spPr>
          <a:xfrm>
            <a:off x="11721775" y="6603877"/>
            <a:ext cx="340617" cy="216023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fld id="{44762B40-E1D2-4200-BEA9-B6D254B3505B}" type="slidenum">
              <a:rPr lang="ko-KR" altLang="en-US" sz="1100" b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Medium" panose="00000600000000000000" pitchFamily="2" charset="-127"/>
                <a:ea typeface="KoPub돋움체 Medium" panose="00000600000000000000" pitchFamily="2" charset="-127"/>
                <a:cs typeface="KoPubWorld돋움체 Light" panose="00000300000000000000" pitchFamily="2" charset="-127"/>
              </a:rPr>
              <a:pPr algn="ctr">
                <a:lnSpc>
                  <a:spcPct val="100000"/>
                </a:lnSpc>
              </a:pPr>
              <a:t>‹#›</a:t>
            </a:fld>
            <a:endParaRPr lang="ko-KR" altLang="en-US" sz="1100" b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Medium" panose="00000600000000000000" pitchFamily="2" charset="-127"/>
              <a:ea typeface="KoPub돋움체 Medium" panose="000006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BD3C04-E724-4B64-AEDA-449AF08EA689}"/>
              </a:ext>
            </a:extLst>
          </p:cNvPr>
          <p:cNvSpPr txBox="1"/>
          <p:nvPr userDrawn="1"/>
        </p:nvSpPr>
        <p:spPr>
          <a:xfrm>
            <a:off x="10228255" y="6542901"/>
            <a:ext cx="1493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A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ll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L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ife</a:t>
            </a:r>
            <a:r>
              <a: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  <a:cs typeface="KoPubWorld돋움체 Light" panose="00000300000000000000" pitchFamily="2" charset="-127"/>
              </a:rPr>
              <a:t>T</a:t>
            </a:r>
            <a:r>
              <a:rPr lang="en-US" altLang="ko-KR" sz="12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KoPubWorld돋움체 Light" panose="00000300000000000000" pitchFamily="2" charset="-127"/>
              </a:rPr>
              <a:t>echnology</a:t>
            </a:r>
            <a:endParaRPr lang="ko-KR" altLang="en-US" sz="12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915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0428222-10C0-94D7-EF55-2B713F50F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474738"/>
              </p:ext>
            </p:extLst>
          </p:nvPr>
        </p:nvGraphicFramePr>
        <p:xfrm>
          <a:off x="465992" y="892072"/>
          <a:ext cx="11171825" cy="13017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915">
                  <a:extLst>
                    <a:ext uri="{9D8B030D-6E8A-4147-A177-3AD203B41FA5}">
                      <a16:colId xmlns:a16="http://schemas.microsoft.com/office/drawing/2014/main" val="3899686159"/>
                    </a:ext>
                  </a:extLst>
                </a:gridCol>
                <a:gridCol w="1343813">
                  <a:extLst>
                    <a:ext uri="{9D8B030D-6E8A-4147-A177-3AD203B41FA5}">
                      <a16:colId xmlns:a16="http://schemas.microsoft.com/office/drawing/2014/main" val="3451662594"/>
                    </a:ext>
                  </a:extLst>
                </a:gridCol>
                <a:gridCol w="1420049">
                  <a:extLst>
                    <a:ext uri="{9D8B030D-6E8A-4147-A177-3AD203B41FA5}">
                      <a16:colId xmlns:a16="http://schemas.microsoft.com/office/drawing/2014/main" val="3937431958"/>
                    </a:ext>
                  </a:extLst>
                </a:gridCol>
                <a:gridCol w="1455296">
                  <a:extLst>
                    <a:ext uri="{9D8B030D-6E8A-4147-A177-3AD203B41FA5}">
                      <a16:colId xmlns:a16="http://schemas.microsoft.com/office/drawing/2014/main" val="977774226"/>
                    </a:ext>
                  </a:extLst>
                </a:gridCol>
                <a:gridCol w="672482">
                  <a:extLst>
                    <a:ext uri="{9D8B030D-6E8A-4147-A177-3AD203B41FA5}">
                      <a16:colId xmlns:a16="http://schemas.microsoft.com/office/drawing/2014/main" val="4284744591"/>
                    </a:ext>
                  </a:extLst>
                </a:gridCol>
                <a:gridCol w="1884921">
                  <a:extLst>
                    <a:ext uri="{9D8B030D-6E8A-4147-A177-3AD203B41FA5}">
                      <a16:colId xmlns:a16="http://schemas.microsoft.com/office/drawing/2014/main" val="2762437238"/>
                    </a:ext>
                  </a:extLst>
                </a:gridCol>
                <a:gridCol w="1083450">
                  <a:extLst>
                    <a:ext uri="{9D8B030D-6E8A-4147-A177-3AD203B41FA5}">
                      <a16:colId xmlns:a16="http://schemas.microsoft.com/office/drawing/2014/main" val="1161833332"/>
                    </a:ext>
                  </a:extLst>
                </a:gridCol>
                <a:gridCol w="2166899">
                  <a:extLst>
                    <a:ext uri="{9D8B030D-6E8A-4147-A177-3AD203B41FA5}">
                      <a16:colId xmlns:a16="http://schemas.microsoft.com/office/drawing/2014/main" val="2307038702"/>
                    </a:ext>
                  </a:extLst>
                </a:gridCol>
              </a:tblGrid>
              <a:tr h="4181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Original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Alternative Part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Consideration Point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695089"/>
                  </a:ext>
                </a:extLst>
              </a:tr>
              <a:tr h="427512"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reference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Part Name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Manufacture</a:t>
                      </a: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028652"/>
                  </a:ext>
                </a:extLst>
              </a:tr>
              <a:tr h="456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RJ-45 Connector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JMP1N01-RA117-4F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Foxconn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J801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10221188C098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CNS</a:t>
                      </a:r>
                    </a:p>
                  </a:txBody>
                  <a:tcPr marL="6130" marR="6130" marT="6130" marB="0" anchor="ctr"/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30" marR="6130" marT="6130" marB="0" anchor="ctr"/>
                </a:tc>
                <a:extLst>
                  <a:ext uri="{0D108BD9-81ED-4DB2-BD59-A6C34878D82A}">
                    <a16:rowId xmlns:a16="http://schemas.microsoft.com/office/drawing/2014/main" val="3761395566"/>
                  </a:ext>
                </a:extLst>
              </a:tr>
            </a:tbl>
          </a:graphicData>
        </a:graphic>
      </p:graphicFrame>
      <p:sp>
        <p:nvSpPr>
          <p:cNvPr id="10" name="文字方塊 9"/>
          <p:cNvSpPr txBox="1"/>
          <p:nvPr/>
        </p:nvSpPr>
        <p:spPr>
          <a:xfrm>
            <a:off x="462783" y="2416565"/>
            <a:ext cx="1163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Fii</a:t>
            </a:r>
            <a:r>
              <a:rPr lang="en-US" altLang="zh-TW" dirty="0" smtClean="0"/>
              <a:t> Reply:</a:t>
            </a:r>
          </a:p>
          <a:p>
            <a:endParaRPr lang="en-US" altLang="zh-TW" dirty="0"/>
          </a:p>
          <a:p>
            <a:r>
              <a:rPr lang="en-US" altLang="zh-TW" dirty="0" smtClean="0"/>
              <a:t>1. The width of CNS one is slightly larger than main source </a:t>
            </a:r>
            <a:r>
              <a:rPr lang="en-US" altLang="zh-TW" smtClean="0"/>
              <a:t>(</a:t>
            </a:r>
            <a:r>
              <a:rPr lang="en-US" altLang="zh-TW" smtClean="0"/>
              <a:t>16.5mm </a:t>
            </a:r>
            <a:r>
              <a:rPr lang="en-US" altLang="zh-TW" smtClean="0"/>
              <a:t>vs </a:t>
            </a:r>
            <a:r>
              <a:rPr lang="en-US" altLang="zh-TW" smtClean="0"/>
              <a:t>16.26mm), </a:t>
            </a:r>
            <a:r>
              <a:rPr lang="en-US" altLang="zh-TW" dirty="0" smtClean="0"/>
              <a:t>only have 0.12mm gap with housing if using CNS connector, might have interference issue.</a:t>
            </a:r>
            <a:endParaRPr lang="zh-TW" altLang="en-US" dirty="0"/>
          </a:p>
        </p:txBody>
      </p:sp>
      <p:grpSp>
        <p:nvGrpSpPr>
          <p:cNvPr id="11" name="群組 10"/>
          <p:cNvGrpSpPr/>
          <p:nvPr/>
        </p:nvGrpSpPr>
        <p:grpSpPr>
          <a:xfrm>
            <a:off x="949860" y="3754454"/>
            <a:ext cx="3012982" cy="2912715"/>
            <a:chOff x="363264" y="683456"/>
            <a:chExt cx="3012982" cy="2912715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264" y="713020"/>
              <a:ext cx="3012982" cy="2883151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363264" y="683456"/>
              <a:ext cx="1343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Main source</a:t>
              </a:r>
              <a:endParaRPr lang="zh-TW" altLang="en-US" dirty="0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976392" y="3745635"/>
            <a:ext cx="2844882" cy="2927946"/>
            <a:chOff x="3389796" y="674637"/>
            <a:chExt cx="2844882" cy="292794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477" y="713020"/>
              <a:ext cx="2768201" cy="2889563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3389796" y="674637"/>
              <a:ext cx="1595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10221188C097</a:t>
              </a:r>
              <a:endParaRPr lang="zh-TW" altLang="en-US" dirty="0"/>
            </a:p>
          </p:txBody>
        </p:sp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488" y="3780646"/>
            <a:ext cx="3414317" cy="288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9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62783" y="892356"/>
            <a:ext cx="1163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Fii</a:t>
            </a:r>
            <a:r>
              <a:rPr lang="en-US" altLang="zh-TW" dirty="0" smtClean="0"/>
              <a:t> Reply:</a:t>
            </a:r>
          </a:p>
          <a:p>
            <a:endParaRPr lang="en-US" altLang="zh-TW" dirty="0"/>
          </a:p>
          <a:p>
            <a:r>
              <a:rPr lang="en-US" altLang="zh-TW" dirty="0"/>
              <a:t>2</a:t>
            </a:r>
            <a:r>
              <a:rPr lang="en-US" altLang="zh-TW" dirty="0" smtClean="0"/>
              <a:t>. The dimension of CNS connector between positioning pin and front surface (LED side) is larger than main source, which will have flatness issue at back panel after assembly.</a:t>
            </a:r>
            <a:endParaRPr lang="zh-TW" altLang="en-US" dirty="0"/>
          </a:p>
        </p:txBody>
      </p:sp>
      <p:grpSp>
        <p:nvGrpSpPr>
          <p:cNvPr id="19" name="群組 18"/>
          <p:cNvGrpSpPr/>
          <p:nvPr/>
        </p:nvGrpSpPr>
        <p:grpSpPr>
          <a:xfrm>
            <a:off x="7978151" y="2361740"/>
            <a:ext cx="2063701" cy="2630269"/>
            <a:chOff x="3952875" y="180975"/>
            <a:chExt cx="4286250" cy="6496050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2875" y="180975"/>
              <a:ext cx="4286250" cy="6496050"/>
            </a:xfrm>
            <a:prstGeom prst="rect">
              <a:avLst/>
            </a:prstGeom>
          </p:spPr>
        </p:pic>
        <p:sp>
          <p:nvSpPr>
            <p:cNvPr id="21" name="圓角矩形 20"/>
            <p:cNvSpPr/>
            <p:nvPr/>
          </p:nvSpPr>
          <p:spPr>
            <a:xfrm>
              <a:off x="6479931" y="1433146"/>
              <a:ext cx="712177" cy="162657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729242" y="2254758"/>
            <a:ext cx="3547486" cy="2737251"/>
            <a:chOff x="304325" y="3920879"/>
            <a:chExt cx="3547486" cy="2737251"/>
          </a:xfrm>
        </p:grpSpPr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073" y="4029112"/>
              <a:ext cx="3484738" cy="2629018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304325" y="3920879"/>
              <a:ext cx="1343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Main source</a:t>
              </a:r>
              <a:endParaRPr lang="zh-TW" altLang="en-US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390145" y="2248346"/>
            <a:ext cx="3353819" cy="2743663"/>
            <a:chOff x="3914559" y="3914467"/>
            <a:chExt cx="3353819" cy="2743663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9522" y="4046756"/>
              <a:ext cx="3308856" cy="2611374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3914559" y="3914467"/>
              <a:ext cx="1595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10221188C097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23028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62783" y="892356"/>
            <a:ext cx="1163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Fii</a:t>
            </a:r>
            <a:r>
              <a:rPr lang="en-US" altLang="zh-TW" dirty="0" smtClean="0"/>
              <a:t> Reply:</a:t>
            </a:r>
          </a:p>
          <a:p>
            <a:endParaRPr lang="en-US" altLang="zh-TW" dirty="0"/>
          </a:p>
          <a:p>
            <a:r>
              <a:rPr lang="en-US" altLang="zh-TW" dirty="0" smtClean="0"/>
              <a:t>3. The dimension of soldering pin on CNS connector is larger than main source, which might be hard for insertion during PTH process.  </a:t>
            </a:r>
            <a:endParaRPr lang="zh-TW" altLang="en-US" dirty="0"/>
          </a:p>
        </p:txBody>
      </p:sp>
      <p:grpSp>
        <p:nvGrpSpPr>
          <p:cNvPr id="13" name="群組 12"/>
          <p:cNvGrpSpPr/>
          <p:nvPr/>
        </p:nvGrpSpPr>
        <p:grpSpPr>
          <a:xfrm>
            <a:off x="2602324" y="1957052"/>
            <a:ext cx="4013327" cy="2325401"/>
            <a:chOff x="163019" y="901376"/>
            <a:chExt cx="4418724" cy="2677093"/>
          </a:xfrm>
        </p:grpSpPr>
        <p:sp>
          <p:nvSpPr>
            <p:cNvPr id="14" name="文字方塊 13"/>
            <p:cNvSpPr txBox="1"/>
            <p:nvPr/>
          </p:nvSpPr>
          <p:spPr>
            <a:xfrm>
              <a:off x="3238298" y="901376"/>
              <a:ext cx="1343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Main source</a:t>
              </a:r>
              <a:endParaRPr lang="zh-TW" altLang="en-US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163019" y="901376"/>
              <a:ext cx="1595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10221188C097</a:t>
              </a:r>
              <a:endParaRPr lang="zh-TW" altLang="en-US" dirty="0"/>
            </a:p>
          </p:txBody>
        </p:sp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3"/>
            <a:srcRect b="16716"/>
            <a:stretch/>
          </p:blipFill>
          <p:spPr>
            <a:xfrm>
              <a:off x="1414037" y="1349008"/>
              <a:ext cx="2510980" cy="2229461"/>
            </a:xfrm>
            <a:prstGeom prst="rect">
              <a:avLst/>
            </a:prstGeom>
          </p:spPr>
        </p:pic>
        <p:cxnSp>
          <p:nvCxnSpPr>
            <p:cNvPr id="17" name="直線單箭頭接點 16"/>
            <p:cNvCxnSpPr/>
            <p:nvPr/>
          </p:nvCxnSpPr>
          <p:spPr>
            <a:xfrm flipV="1">
              <a:off x="2669528" y="1228635"/>
              <a:ext cx="1137541" cy="8551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/>
            <p:cNvCxnSpPr>
              <a:endCxn id="15" idx="2"/>
            </p:cNvCxnSpPr>
            <p:nvPr/>
          </p:nvCxnSpPr>
          <p:spPr>
            <a:xfrm flipH="1" flipV="1">
              <a:off x="960674" y="1270708"/>
              <a:ext cx="1291496" cy="104497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991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Connector Components</a:t>
            </a:r>
            <a:endParaRPr kumimoji="1" lang="ko-Kore-KR" altLang="en-US" sz="20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462783" y="892356"/>
            <a:ext cx="11631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Fii</a:t>
            </a:r>
            <a:r>
              <a:rPr lang="en-US" altLang="zh-TW" dirty="0" smtClean="0"/>
              <a:t> Reply: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462782" y="1418040"/>
            <a:ext cx="11631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4</a:t>
            </a:r>
            <a:r>
              <a:rPr lang="en-US" altLang="zh-TW" dirty="0" smtClean="0"/>
              <a:t>. The structure of the connectors are different which there are protrusions at bottom side of main source, which might cause the height is different after put onto the PCB.</a:t>
            </a:r>
            <a:endParaRPr lang="zh-TW" altLang="en-US" dirty="0"/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003" y="2563135"/>
            <a:ext cx="2718349" cy="2565494"/>
          </a:xfrm>
          <a:prstGeom prst="rect">
            <a:avLst/>
          </a:prstGeom>
        </p:spPr>
      </p:pic>
      <p:grpSp>
        <p:nvGrpSpPr>
          <p:cNvPr id="30" name="群組 29"/>
          <p:cNvGrpSpPr/>
          <p:nvPr/>
        </p:nvGrpSpPr>
        <p:grpSpPr>
          <a:xfrm>
            <a:off x="5713237" y="2171198"/>
            <a:ext cx="3644152" cy="2962540"/>
            <a:chOff x="4554352" y="3845882"/>
            <a:chExt cx="3644152" cy="2962540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54352" y="4242928"/>
              <a:ext cx="2739964" cy="2565494"/>
            </a:xfrm>
            <a:prstGeom prst="rect">
              <a:avLst/>
            </a:prstGeom>
          </p:spPr>
        </p:pic>
        <p:cxnSp>
          <p:nvCxnSpPr>
            <p:cNvPr id="32" name="直線單箭頭接點 31"/>
            <p:cNvCxnSpPr/>
            <p:nvPr/>
          </p:nvCxnSpPr>
          <p:spPr>
            <a:xfrm flipV="1">
              <a:off x="5713237" y="4090327"/>
              <a:ext cx="1225499" cy="74280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單箭頭接點 32"/>
            <p:cNvCxnSpPr/>
            <p:nvPr/>
          </p:nvCxnSpPr>
          <p:spPr>
            <a:xfrm flipV="1">
              <a:off x="5713237" y="4090327"/>
              <a:ext cx="1225499" cy="131204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單箭頭接點 33"/>
            <p:cNvCxnSpPr/>
            <p:nvPr/>
          </p:nvCxnSpPr>
          <p:spPr>
            <a:xfrm flipV="1">
              <a:off x="6639360" y="4090327"/>
              <a:ext cx="332940" cy="125226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6938736" y="3845882"/>
              <a:ext cx="12597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/>
                <a:t>protrusions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09933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69093</TotalTime>
  <Words>185</Words>
  <Application>Microsoft Office PowerPoint</Application>
  <PresentationFormat>寬螢幕</PresentationFormat>
  <Paragraphs>43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4" baseType="lpstr">
      <vt:lpstr>等线</vt:lpstr>
      <vt:lpstr>KoPubWorld돋움체 Light</vt:lpstr>
      <vt:lpstr>KoPub돋움체 Bold</vt:lpstr>
      <vt:lpstr>KoPub돋움체 Light</vt:lpstr>
      <vt:lpstr>KoPub돋움체 Medium</vt:lpstr>
      <vt:lpstr>맑은 고딕</vt:lpstr>
      <vt:lpstr>新細明體</vt:lpstr>
      <vt:lpstr>Arial</vt:lpstr>
      <vt:lpstr>Calibri</vt:lpstr>
      <vt:lpstr>ALT_A_Blue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林湧傑</cp:lastModifiedBy>
  <cp:revision>812</cp:revision>
  <dcterms:created xsi:type="dcterms:W3CDTF">2020-05-27T03:07:51Z</dcterms:created>
  <dcterms:modified xsi:type="dcterms:W3CDTF">2023-05-26T10:11:59Z</dcterms:modified>
</cp:coreProperties>
</file>